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8T13:55:13.0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1,'0'0,"0"4,0 6,0 4,0 4,0 4,0 0,0 7,0 0,0 1,0-2,0-1,0-1,0-1,0 3,0 10,0 5,0 3,0-2,0-4,0-6,0-3,0-4,0-2,0-1,0-2,0 1,0 4,0 5,0 6,0-1,0 3,0-4,0-2,0-3,0-3,0-2,0-2,0-1,0 0,0 0,0 0,0 0,0 1,0-1,0 0,0 1,0-1,0 1,0-1,0 1,0 4,0 0,0 5,0 0,0-2,0-2,0-1,0-3,0 0,0-1,0-1,0 0,0 1,0-1,0 0,0 0,0 1,0 4,0 0,0 0,0 5,0 3,0 3,0 0,0 1,0-3,0-3,0-4,0 3,0 2,0-1,0 2,0-1,0-3,0 2,0-1,0-3,0 3,0-2,0 4,0 2,0 4,0-2,0 1,0-3,0-3,0 1,0 2,0 3,0-3,0 7,0-2,0 1,0-4,0 1,0 0,0 12,0 6,0 11,0 14,0 2,0-4,0-7,0-4,0-12,0-1,0-8,0 1,0-6,0 9,0 0,0 0,0-1,0-1,0-1,0-1,0-2,0 0,0 10,0 4,0 10,0 7,0 3,0 9,0 3,0-2,0 0,0 2,0-6,0 1,0-4,0-4,0-3,0 6,0-1,0-2,0 8,0-3,0-2,0 6,0-7,0-8,0-3,0-8,0-1,0 1,0 0,0-1,0 0,0 7,0-3,0 2,0-5,0-3,0-1,0-2,0-3,0 2,0-7,0-1,0-1,0-1,0 4,0 5,0 6,0 8,0 4,0 1,0 1,0-5,0-2,0 9,0 0,0 1,0 4,0-2,0-1,0-8,0-1,0-2,0-6,0-3,0 4,0-12,0-2,0-4,0 8,0 1,0 5,0 8,0 14,0 2,0 5,0 7,0-2,0-3,0-10,0-1,0-8,0-2,0-7,0-4,0-5,0-7,0-3,0-6,0-5,0-3,0-3,0-2,0 0,0-2,0 1,0-5,0 0,0 0,0 1,0 2,0 1,0 0,0 1,0 1,0 0,0-1,0 1,0 0,0-1,0 6,0-1,0 5,0 4,0 4,0 3,0-3,0 1,0-4,0 1,0 1,0 2,0-3,0 6,0 1,0-3,0-5,0 1,0 1,0-4,0 2,0-3,0-3,0-2,0-3,0-2,0 4,0 13,0 10,0 13,0 6,0 4,0-4,0-5,0-5,0-11,0-8,0-8,0-6,0-3,0 8,0 3,0 0,0-1,0-3,0-3,0-2,0-2,0-1,0 0,0-1,0-1,0 1,0 1,0-1,0 0,0 1,0-1,0 1,0-1,0 1,0-1,0 1,0-5,0-6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8T13:55:31.188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846.66693"/>
      <inkml:brushProperty name="anchorY" value="-12568.81836"/>
      <inkml:brushProperty name="scaleFactor" value="0.5"/>
    </inkml:brush>
  </inkml:definitions>
  <inkml:trace contextRef="#ctx0" brushRef="#br0">1 1,'0'0,"0"4,0 6,0 4,0 9,0 3,0 2,0 0,0-1,0-1,0 4,0 4,0 0,0-1,0-3,0-2,0-2,0 4,0-2,0 0,0-1,0 4,0 4,0-2,0 0,0-3,0 3,0 3,0-2,0-1,0-3,0-2,0-2,0-2,0 0,0-1,0 4,0 6,0 0,0-1,0-2,0 3,0 3,0 3,0 3,0 3,0 1,0 6,0 14,0 39,0 19,0 1,0-21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8T13:55:34.835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1693.33325"/>
      <inkml:brushProperty name="anchorY" value="-13661.51563"/>
      <inkml:brushProperty name="scaleFactor" value="0.5"/>
    </inkml:brush>
  </inkml:definitions>
  <inkml:trace contextRef="#ctx0" brushRef="#br0">1 1,'0'0,"0"4,0 11,0 13,0 10,0 6,0 4,0 2,0 0,0 0,0-6,0 0,0-1,0-4,0 1,0-5,0-2,0-4,0 2,0-1,0-1,0 2,0 5,0 3,0 3,0 3,0-4,0 2,0-5,0 1,0-4,0-2,0 1,0-3,0 8,0-2,0 8,0-2,0-4,0-4,0-4,0-3,0 2,0 3,0 0,0 3,0-2,0-1,0 1,0-1,0 2,0 2,0 4,0-2,0-3,0-4,0-3,0-3,0-1,0-2,0 0,0 0,0 0,0 0,0 0,0 0,0 1,0 4,0 5,0 5,0 4,0 7,0-2,0 5,0 0,0 4,0 0,0-2,0-6,0-6,0-7,0-6,0 2,0-2,0-2,0-1,0 4,0-1,0 0,0-2,0 4,0 4,0-1,0-2,0-2,0 3,0-2,0 3,0-1,0 2,0 4,0-3,0 3,0-3,0 2,0 2,0 2,0-3,0 1,0-3,0 1,0-3,0-3,0 2,0-2,0-2,0 2,0-1,0 4,0-3,0 4,0 3,0 7,0-2,0 1,0 1,0-5,0 1,0-5,0 1,0 1,0 3,0-4,0 12,0 10,0 7,0 13,0 8,0 6,0 11,0 2,0 19,0 7,0-2,0-2,0 1,0-7,0-3,0-12,0-5,0-2,0-7,0-6,0-11,0 4,0-3,0-7,0-1,0-1,0 8,0 6,0 9,0 0,0-3,0-4,0 0,0-4,0-8,0-7,0-3,0-5,0 1,0-3,0-2,0 2,0-2,0 4,0-2,0-2,0 3,0 3,0-1,0-3,0-2,0 3,0-3,0 3,0-1,0-1,0 7,0-2,0 7,0 4,0 1,0 0,0-4,0 0,0 4,0-9,0 5,0 0,0-4,0 2,0 0,0 5,0-3,0 6,0 0,0-5,0 4,0 5,0 9,0 0,0 3,0 2,0-8,0-10,0-13,0-8,0-6,0-2,0-2,0 5,0 6,0 6,0-1,0 4,0-3,0-3,0 2,0-2,0 6,0 3,0-6,0 1,0-8,0-4,0-7,0-6,0-5,0-4,0-3,0-1,0 0,0 8,0 6,0 5,0-2,0 3,0-5,0 2,0-4,0-3,0-3,0-3,0-2,0-1,0-1,0 0,0 0,0-25,0 3,0 0,0-1,0 1,0-1,0 1,0-1,0 1,0 0,0-1,0 1,0-1,0 1,0-1,0 0,0 1,0-1,0 1,0-1,0 1,0-2,0 1,0 0,0 0,0 0,0 0,0-1,0 1,0 0,0-1,0 1,0-1,0 1,0-2,0-8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8T13:55:46.5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540"/>
      <inkml:brushProperty name="anchorY" value="-25840.0625"/>
      <inkml:brushProperty name="scaleFactor" value="0.5"/>
    </inkml:brush>
  </inkml:definitions>
  <inkml:trace contextRef="#ctx0" brushRef="#br0">1 1,'0'0,"0"7,0 18,0 14,0 12,0 14,0-2,0 7,0-2,0-10,0-3,0-6,0-6,0-2,0-6,0-3,0-3,0-3,0-2,0-1,0 5,0-1,0 1,0-1,0-1,0 4,0-1,0 0,0 3,0-1,0-1,0 3,0-1,0-2,0-2,0 8,0 4,0 8,0-2,0 1,0 0,0 0,0 5,0-5,0 0,0-1,0-5,0 0,0 1,0-4,0-4,0-3,0-4,0-1,0-2,0 4,0-1,0 6,0-2,0 5,0-2,0 2,0 3,0 3,0 2,0 2,0 0,0 2,0-5,0-1,0-4,0 1,0 0,0 17,0 1,0 3,0 2,0 8,0 1,0 31,0 38,0 44,0 36,0 12,0 0,0 2,0-18,0-16,0-18,0-20,0-18,0-12,0-18,0-16,0-12,0-4,0-1,0 7,0-2,0-7,0-3,0-8,0-7,0-6,0-4,0 1,0 4,0 5,0 3,0 3,0-8,0 2,0-4,0 1,0-2,0-2,0-2,0-2,0-1,0-2,0 0,0 0,0-1,0 1,0-5,0 0,0 14,0 6,0 15,0 5,0-4,0-7,0-11,0-11,0-7,0-6,0 4,0 1,0-2,0 7,0-5,0 7,0 5,0 2,0 4,0-6,0 3,0-2,0-2,0-1,0-2,0-1,0-1,0-4,0-2,0 6,0 5,0 7,0 13,0 1,0-4,0 0,0-5,0-5,0 1,0 0,0-1,0 11,0-3,0-2,0-4,0 0,0-8,0-3,0-8,0-6,0-5,0-4,0-3,0 4,0 4,0 0,0 4,0-2,0 3,0-2,0-3,0 7,0 3,0 3,0-3,0 1,0 0,0 5,0-2,0-1,0-4,0-4,0-1,0-3,0 2,0 7,0 3,0 2,0-3,0 1,0-6,0-4,0-4,0 1,0-2,0 3,0-1,0 3,0-2,0-1,0 1,0 4,0-2,0-2,0-2,0-3,0-2,0-6,0-2,0 1,0 0,0 1,0 1,0 1,0 6,0 0,0 1,0 8,0-1,0-1,0 2,0-2,0-3,0-3,0-2,0-6,0-2,0 0,0 0,0-4,0 2,0 0,0 6,0 3,0 5,0 0,0 0,0-1,0-7,0-2,0-1,0-4,0 0,0 0,0 2,0 2,0 1,0 2,0 0,0 1,0 0,0-1,0 1,0-5,0 0,0 0,0 1,0 0,0 2,0 0,0 1,0 1,0 0,0-1,0-4,0 0,0 0,0 1,0 0,0 2,0-4,0 0,0 1,0 0,0 2,0 1,0 1,0 0,0 1,0-5,0 0,0 0,0 1,0 0,0 2,0 0,0-3,0-1,0 1,0-4,0 1,0 1,0 2,0-3,0 1,0-4,0-8,0-8,0-8,0-6,0-3,0-4,0 0,0-2,0 1,0 1,0-1,0 6,0 4,0-8,0-1,0-7,0 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10/8/2022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dwP0rWHgsY?start=277&amp;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1.png"/><Relationship Id="rId4" Type="http://schemas.openxmlformats.org/officeDocument/2006/relationships/customXml" Target="../ink/ink2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161C5-8861-9FDD-202D-1FC8B8F8F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C55251-1576-0BB1-B121-8F4E532EA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Обзор языка программирования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C28C-C345-9131-46B9-0453331F146F}"/>
              </a:ext>
            </a:extLst>
          </p:cNvPr>
          <p:cNvSpPr txBox="1"/>
          <p:nvPr/>
        </p:nvSpPr>
        <p:spPr>
          <a:xfrm>
            <a:off x="7401827" y="5727032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Карташев Игорь Андрее</a:t>
            </a:r>
            <a:r>
              <a:rPr lang="ru-RU" b="1" dirty="0"/>
              <a:t>вич</a:t>
            </a:r>
          </a:p>
        </p:txBody>
      </p:sp>
    </p:spTree>
    <p:extLst>
      <p:ext uri="{BB962C8B-B14F-4D97-AF65-F5344CB8AC3E}">
        <p14:creationId xmlns:p14="http://schemas.microsoft.com/office/powerpoint/2010/main" val="175496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8D6E7-522F-FDB2-3989-DCC03933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электричество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4" name="Мультимедиа в Интернете 3" title="Галилео | Электричество ⚡ Electricity">
            <a:hlinkClick r:id="" action="ppaction://media"/>
            <a:extLst>
              <a:ext uri="{FF2B5EF4-FFF2-40B4-BE49-F238E27FC236}">
                <a16:creationId xmlns:a16="http://schemas.microsoft.com/office/drawing/2014/main" id="{CBF06B15-0866-77A4-116C-BCF62CA44B1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09738" y="1828800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22E58-FF5A-7780-B17F-7660E30F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отличие </a:t>
            </a:r>
            <a:r>
              <a:rPr lang="en-US" dirty="0"/>
              <a:t>setup </a:t>
            </a:r>
            <a:r>
              <a:rPr lang="ru-RU" dirty="0"/>
              <a:t>и </a:t>
            </a:r>
            <a:r>
              <a:rPr lang="en-US" dirty="0"/>
              <a:t>loop?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B0C687-CBB3-D1C6-4434-C0F88869A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Код в </a:t>
            </a:r>
            <a:r>
              <a:rPr lang="en-US" dirty="0"/>
              <a:t>setup </a:t>
            </a:r>
            <a:r>
              <a:rPr lang="ru-RU" dirty="0"/>
              <a:t>выполняется один раз в самом начале программы</a:t>
            </a:r>
          </a:p>
          <a:p>
            <a:pPr marL="0" indent="0">
              <a:buNone/>
            </a:pPr>
            <a:r>
              <a:rPr lang="ru-RU" dirty="0"/>
              <a:t>Код в </a:t>
            </a:r>
            <a:r>
              <a:rPr lang="en-US" dirty="0"/>
              <a:t>loop </a:t>
            </a:r>
            <a:r>
              <a:rPr lang="ru-RU" dirty="0"/>
              <a:t>выполняется после кода в </a:t>
            </a:r>
            <a:r>
              <a:rPr lang="en-US" dirty="0"/>
              <a:t>setup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Код в </a:t>
            </a:r>
            <a:r>
              <a:rPr lang="en-US" dirty="0"/>
              <a:t>loop </a:t>
            </a:r>
            <a:r>
              <a:rPr lang="ru-RU" dirty="0"/>
              <a:t>выполняется бесконечное количество раз по кругу</a:t>
            </a:r>
          </a:p>
        </p:txBody>
      </p:sp>
      <p:pic>
        <p:nvPicPr>
          <p:cNvPr id="1026" name="Picture 2" descr="Иллюстрация выполнения бесконечного цикла в программе">
            <a:extLst>
              <a:ext uri="{FF2B5EF4-FFF2-40B4-BE49-F238E27FC236}">
                <a16:creationId xmlns:a16="http://schemas.microsoft.com/office/drawing/2014/main" id="{B507EE59-214D-3880-A335-E466820B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802" y="3429000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9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1A42D6-0882-2273-943A-A2C8A768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 err="1"/>
              <a:t>pinMode</a:t>
            </a:r>
            <a:r>
              <a:rPr lang="en-US" dirty="0"/>
              <a:t>()?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FC472E-5BCE-A8CD-BD15-CB314698A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8001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Функция </a:t>
            </a:r>
            <a:r>
              <a:rPr lang="ru-RU" dirty="0" err="1"/>
              <a:t>pinMode</a:t>
            </a:r>
            <a:r>
              <a:rPr lang="ru-RU" dirty="0"/>
              <a:t>() </a:t>
            </a:r>
            <a:r>
              <a:rPr lang="ru-RU" dirty="0" err="1"/>
              <a:t>Arduino</a:t>
            </a:r>
            <a:r>
              <a:rPr lang="ru-RU" dirty="0"/>
              <a:t> IDE устанавливает режим работы заданного </a:t>
            </a:r>
            <a:r>
              <a:rPr lang="ru-RU" dirty="0" err="1"/>
              <a:t>пина</a:t>
            </a:r>
            <a:r>
              <a:rPr lang="ru-RU" dirty="0"/>
              <a:t>, как входа или выхода.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6F2BF-1F71-A751-1D35-527AC48488F7}"/>
              </a:ext>
            </a:extLst>
          </p:cNvPr>
          <p:cNvSpPr txBox="1"/>
          <p:nvPr/>
        </p:nvSpPr>
        <p:spPr>
          <a:xfrm>
            <a:off x="1261870" y="2724150"/>
            <a:ext cx="39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pinMode</a:t>
            </a:r>
            <a:r>
              <a:rPr lang="en-US" sz="2400" b="1" dirty="0"/>
              <a:t>(10, OUTPUT);</a:t>
            </a:r>
            <a:endParaRPr lang="ru-RU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26BFF-F123-B3F8-5182-188CA99DE0D5}"/>
              </a:ext>
            </a:extLst>
          </p:cNvPr>
          <p:cNvSpPr txBox="1"/>
          <p:nvPr/>
        </p:nvSpPr>
        <p:spPr>
          <a:xfrm>
            <a:off x="6096001" y="2724150"/>
            <a:ext cx="376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pinMode</a:t>
            </a:r>
            <a:r>
              <a:rPr lang="en-US" sz="2400" b="1" dirty="0"/>
              <a:t>(10, INPUT);</a:t>
            </a:r>
            <a:endParaRPr lang="ru-RU" sz="2400" b="1" dirty="0"/>
          </a:p>
        </p:txBody>
      </p:sp>
      <p:pic>
        <p:nvPicPr>
          <p:cNvPr id="2058" name="Picture 10" descr="Глаза рисунок для детей: Как нарисовать глаза. Уроки рисования Уроки  рисования для начинающих, мультики, раскраски.">
            <a:extLst>
              <a:ext uri="{FF2B5EF4-FFF2-40B4-BE49-F238E27FC236}">
                <a16:creationId xmlns:a16="http://schemas.microsoft.com/office/drawing/2014/main" id="{7CF6A1F6-3AF6-9E91-7C0E-01BA79B89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76" y="3418695"/>
            <a:ext cx="2811732" cy="281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Раскраски Раскраска Икроножная мышца голень и ступня Строение тела, скачать  распечатать раскраски.">
            <a:extLst>
              <a:ext uri="{FF2B5EF4-FFF2-40B4-BE49-F238E27FC236}">
                <a16:creationId xmlns:a16="http://schemas.microsoft.com/office/drawing/2014/main" id="{CD4A5F99-222D-81F2-9D3A-2F259B3F9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661" y="4178893"/>
            <a:ext cx="1767039" cy="23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от рисунок детский (66 фото) » Рисунки для срисовки и не только">
            <a:extLst>
              <a:ext uri="{FF2B5EF4-FFF2-40B4-BE49-F238E27FC236}">
                <a16:creationId xmlns:a16="http://schemas.microsoft.com/office/drawing/2014/main" id="{32073E63-82A9-084C-7188-95263707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94" y="3309640"/>
            <a:ext cx="2606115" cy="17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Мультяшные руки, руки в перчатках. части тела | Премиум векторы">
            <a:extLst>
              <a:ext uri="{FF2B5EF4-FFF2-40B4-BE49-F238E27FC236}">
                <a16:creationId xmlns:a16="http://schemas.microsoft.com/office/drawing/2014/main" id="{343495D0-0955-9ADB-A48C-77B6B922B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71" y="3418695"/>
            <a:ext cx="2805303" cy="303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Нос детей иллюстрация вектора. иллюстрации насчитывающей изолировано -  40234892">
            <a:extLst>
              <a:ext uri="{FF2B5EF4-FFF2-40B4-BE49-F238E27FC236}">
                <a16:creationId xmlns:a16="http://schemas.microsoft.com/office/drawing/2014/main" id="{472551E1-3525-DD00-7044-DBCAB65C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2" y="4095154"/>
            <a:ext cx="1477962" cy="236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7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5E7CE-B11E-D3CD-5ABB-A0DE3167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 err="1"/>
              <a:t>digitalWrite</a:t>
            </a:r>
            <a:r>
              <a:rPr lang="en-US" dirty="0"/>
              <a:t>()?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95B8F0-9CDB-CC68-F33F-F37377302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d</a:t>
            </a:r>
            <a:r>
              <a:rPr lang="ru-RU" b="1" i="1" dirty="0" err="1"/>
              <a:t>igitalWrite</a:t>
            </a:r>
            <a:r>
              <a:rPr lang="en-US" b="1" i="1" dirty="0"/>
              <a:t>()</a:t>
            </a:r>
            <a:r>
              <a:rPr lang="ru-RU" b="1" i="1" dirty="0"/>
              <a:t> </a:t>
            </a:r>
            <a:r>
              <a:rPr lang="ru-RU" dirty="0"/>
              <a:t>превращает </a:t>
            </a:r>
            <a:r>
              <a:rPr lang="ru-RU" dirty="0" err="1"/>
              <a:t>Arduino</a:t>
            </a:r>
            <a:r>
              <a:rPr lang="ru-RU" dirty="0"/>
              <a:t> в большую умную розетку, включающую или выключающую напряжение на ее портах в зависимости от наших задач. Подавая напряжение на подключенные устройства, мы заставляем их что-то делать: например, включать свет, издавать звуки, включать двигатель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E21BA-E265-D4C6-BFAF-2968A65F95E0}"/>
              </a:ext>
            </a:extLst>
          </p:cNvPr>
          <p:cNvSpPr txBox="1"/>
          <p:nvPr/>
        </p:nvSpPr>
        <p:spPr>
          <a:xfrm>
            <a:off x="1261872" y="3590925"/>
            <a:ext cx="39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digitalWrite</a:t>
            </a:r>
            <a:r>
              <a:rPr lang="en-US" sz="2400" b="1" dirty="0"/>
              <a:t>(10, HIGH);</a:t>
            </a:r>
            <a:endParaRPr lang="ru-RU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5FF43-3992-4170-A9E3-5C53AB1FEE49}"/>
              </a:ext>
            </a:extLst>
          </p:cNvPr>
          <p:cNvSpPr txBox="1"/>
          <p:nvPr/>
        </p:nvSpPr>
        <p:spPr>
          <a:xfrm>
            <a:off x="6096000" y="3590925"/>
            <a:ext cx="376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digitalWrite</a:t>
            </a:r>
            <a:r>
              <a:rPr lang="en-US" sz="2400" b="1" dirty="0"/>
              <a:t>(10, LOW);</a:t>
            </a:r>
            <a:endParaRPr lang="ru-RU" sz="24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AD1270-0A13-15C4-D8BB-E2BF0DDF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28" y="4100687"/>
            <a:ext cx="2276547" cy="27287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B1C555-3BF3-CAEE-1D81-A0DF9B66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24" y="4100687"/>
            <a:ext cx="2378057" cy="27287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0ECF31-48AD-21B1-D66C-E1EFA0BEB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025" y="4097598"/>
            <a:ext cx="1617249" cy="27287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9E37A2-02CC-9306-08FC-8DDBCABC4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925" y="4097598"/>
            <a:ext cx="1618136" cy="27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5B0F3-1741-FBF7-0DE9-9428EAB0E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126394"/>
          </a:xfrm>
        </p:spPr>
        <p:txBody>
          <a:bodyPr>
            <a:normAutofit/>
          </a:bodyPr>
          <a:lstStyle/>
          <a:p>
            <a:r>
              <a:rPr lang="ru-RU" sz="4000" dirty="0"/>
              <a:t>Напряжение, сопротивление, ток</a:t>
            </a:r>
          </a:p>
        </p:txBody>
      </p:sp>
      <p:pic>
        <p:nvPicPr>
          <p:cNvPr id="3074" name="Picture 2" descr="Река PNG Файл">
            <a:extLst>
              <a:ext uri="{FF2B5EF4-FFF2-40B4-BE49-F238E27FC236}">
                <a16:creationId xmlns:a16="http://schemas.microsoft.com/office/drawing/2014/main" id="{5B402F34-CA98-369B-7BF2-24CCFA3306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79" y="1799836"/>
            <a:ext cx="9692641" cy="503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800D8E-1F6A-7D80-3FD7-8ACF9D7A1D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" flipH="1">
            <a:off x="7382576" y="4408266"/>
            <a:ext cx="924025" cy="49785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2F9D1C-71A6-E456-FF71-F99C7F8DE1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-180000" flipH="1">
            <a:off x="6622179" y="4340627"/>
            <a:ext cx="818146" cy="44080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FFA593-B2B1-3FD5-E923-E6F9B8318D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886010" y="4328087"/>
            <a:ext cx="712269" cy="3837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AAC2AF-E4E5-8A32-1B8F-2C11CE196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20" y="2644363"/>
            <a:ext cx="1799790" cy="206748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2" name="Рисунок 11" descr="Изображение выглядит как лист, папоротник, растение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4D61E1BE-A706-C557-5D11-F8E9E96AD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494" y="4552685"/>
            <a:ext cx="884723" cy="884723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лист, папоротник, растение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6DD4EC45-1AFF-3D0B-F614-34D623DEC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446" y="4802543"/>
            <a:ext cx="739372" cy="7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8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DA9280-B072-4078-A432-62856838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3878178" cy="1397124"/>
          </a:xfrm>
        </p:spPr>
        <p:txBody>
          <a:bodyPr/>
          <a:lstStyle/>
          <a:p>
            <a:r>
              <a:rPr lang="en-US" dirty="0"/>
              <a:t>C</a:t>
            </a:r>
            <a:r>
              <a:rPr lang="ru-RU" dirty="0" err="1"/>
              <a:t>ветофор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31318A6-B736-5F75-D01F-AA41F79B9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958899"/>
            <a:ext cx="3878178" cy="4422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3C45E-4CB4-2D6F-F24C-38FD10A544E6}"/>
              </a:ext>
            </a:extLst>
          </p:cNvPr>
          <p:cNvSpPr txBox="1"/>
          <p:nvPr/>
        </p:nvSpPr>
        <p:spPr>
          <a:xfrm>
            <a:off x="5842534" y="992760"/>
            <a:ext cx="46008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#define LED_RED 10</a:t>
            </a:r>
          </a:p>
          <a:p>
            <a:r>
              <a:rPr lang="en-US" dirty="0"/>
              <a:t>#define LED_GREEN 8</a:t>
            </a:r>
          </a:p>
          <a:p>
            <a:endParaRPr lang="en-US" dirty="0"/>
          </a:p>
          <a:p>
            <a:r>
              <a:rPr lang="en-US" dirty="0"/>
              <a:t>void setup()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(LED_RED, OUTPUT);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(LED_GREEN, OUTPUT);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void loop()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(LED_GREEN, HIGH);</a:t>
            </a:r>
          </a:p>
          <a:p>
            <a:r>
              <a:rPr lang="en-US" dirty="0"/>
              <a:t>  delay(1000);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(LED_RED, HIGH);</a:t>
            </a:r>
          </a:p>
          <a:p>
            <a:r>
              <a:rPr lang="en-US" dirty="0"/>
              <a:t>  delay(1000);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(LED_GREEN, LOW);</a:t>
            </a:r>
          </a:p>
          <a:p>
            <a:r>
              <a:rPr lang="en-US" dirty="0"/>
              <a:t>  delay(1000);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(LED_RED, LOW);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0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169C7-3928-F404-3E5D-DA4C1931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pic>
        <p:nvPicPr>
          <p:cNvPr id="5122" name="Picture 2" descr="пустая коробка - Сток картинки - iStock">
            <a:extLst>
              <a:ext uri="{FF2B5EF4-FFF2-40B4-BE49-F238E27FC236}">
                <a16:creationId xmlns:a16="http://schemas.microsoft.com/office/drawing/2014/main" id="{FB1A2A59-0A0B-5A9F-2B3D-474DF7AD7D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7" y="3103545"/>
            <a:ext cx="5018073" cy="33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пустая коробка - Сток картинки - iStock">
            <a:extLst>
              <a:ext uri="{FF2B5EF4-FFF2-40B4-BE49-F238E27FC236}">
                <a16:creationId xmlns:a16="http://schemas.microsoft.com/office/drawing/2014/main" id="{C59A4ACF-5E02-14D9-A17D-93E0181C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47" y="2294422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Золотая Монетка">
            <a:extLst>
              <a:ext uri="{FF2B5EF4-FFF2-40B4-BE49-F238E27FC236}">
                <a16:creationId xmlns:a16="http://schemas.microsoft.com/office/drawing/2014/main" id="{24A93168-7C7C-F19A-BC50-34CE0FB74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27" y="3506002"/>
            <a:ext cx="1824388" cy="152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Золотая Монетка">
            <a:extLst>
              <a:ext uri="{FF2B5EF4-FFF2-40B4-BE49-F238E27FC236}">
                <a16:creationId xmlns:a16="http://schemas.microsoft.com/office/drawing/2014/main" id="{13D364FB-863E-500D-C65E-1D8C7223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982" y="3239765"/>
            <a:ext cx="1824387" cy="152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кот ПНГ на Прозрачном Фоне • Скачать PNG кот">
            <a:extLst>
              <a:ext uri="{FF2B5EF4-FFF2-40B4-BE49-F238E27FC236}">
                <a16:creationId xmlns:a16="http://schemas.microsoft.com/office/drawing/2014/main" id="{D9AA5B63-3E36-1661-8B63-5802B8A2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96" y="3281877"/>
            <a:ext cx="2320889" cy="232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DEFAC-C5CF-BC72-2F9A-381AA27AE1D3}"/>
              </a:ext>
            </a:extLst>
          </p:cNvPr>
          <p:cNvSpPr txBox="1"/>
          <p:nvPr/>
        </p:nvSpPr>
        <p:spPr>
          <a:xfrm>
            <a:off x="2348564" y="2829827"/>
            <a:ext cx="148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cat_box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D975A-C2FB-0F28-55B7-5AF2AFC9E70A}"/>
              </a:ext>
            </a:extLst>
          </p:cNvPr>
          <p:cNvSpPr txBox="1"/>
          <p:nvPr/>
        </p:nvSpPr>
        <p:spPr>
          <a:xfrm>
            <a:off x="7154412" y="5944409"/>
            <a:ext cx="374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money_box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389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84A1C-FF2C-541F-4263-24742108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переменные</a:t>
            </a:r>
          </a:p>
        </p:txBody>
      </p:sp>
      <p:pic>
        <p:nvPicPr>
          <p:cNvPr id="4" name="Picture 2" descr="пустая коробка - Сток картинки - iStock">
            <a:extLst>
              <a:ext uri="{FF2B5EF4-FFF2-40B4-BE49-F238E27FC236}">
                <a16:creationId xmlns:a16="http://schemas.microsoft.com/office/drawing/2014/main" id="{545AFB3B-D8D6-6787-BF8D-0A6CE1808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9" y="3429000"/>
            <a:ext cx="5018073" cy="33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Объект 9" descr="Изображение выглядит как конверт&#10;&#10;Автоматически созданное описание">
            <a:extLst>
              <a:ext uri="{FF2B5EF4-FFF2-40B4-BE49-F238E27FC236}">
                <a16:creationId xmlns:a16="http://schemas.microsoft.com/office/drawing/2014/main" id="{D7BEAC51-A489-570B-19B4-70CE0747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2567" y="4297506"/>
            <a:ext cx="1376413" cy="12473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BEB51C-BDCC-8D9C-0122-4A9E7E7274EC}"/>
              </a:ext>
            </a:extLst>
          </p:cNvPr>
          <p:cNvSpPr txBox="1"/>
          <p:nvPr/>
        </p:nvSpPr>
        <p:spPr>
          <a:xfrm>
            <a:off x="1905802" y="3198167"/>
            <a:ext cx="291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count_money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5C727-C35C-10A8-1772-C09966C0005B}"/>
              </a:ext>
            </a:extLst>
          </p:cNvPr>
          <p:cNvSpPr txBox="1"/>
          <p:nvPr/>
        </p:nvSpPr>
        <p:spPr>
          <a:xfrm>
            <a:off x="2964581" y="4716380"/>
            <a:ext cx="58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6AC48-E4A4-5FE0-BEF5-6176BA37B0EC}"/>
              </a:ext>
            </a:extLst>
          </p:cNvPr>
          <p:cNvSpPr txBox="1"/>
          <p:nvPr/>
        </p:nvSpPr>
        <p:spPr>
          <a:xfrm>
            <a:off x="5736657" y="1963554"/>
            <a:ext cx="50180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 </a:t>
            </a:r>
            <a:r>
              <a:rPr lang="en-US" sz="2400" dirty="0" err="1"/>
              <a:t>count_money</a:t>
            </a:r>
            <a:r>
              <a:rPr lang="en-US" sz="2400" dirty="0"/>
              <a:t> = 4;</a:t>
            </a:r>
          </a:p>
          <a:p>
            <a:endParaRPr lang="en-US" sz="2400" dirty="0"/>
          </a:p>
          <a:p>
            <a:r>
              <a:rPr lang="en-US" sz="2400" dirty="0" err="1"/>
              <a:t>count_money</a:t>
            </a:r>
            <a:r>
              <a:rPr lang="en-US" sz="2400" dirty="0"/>
              <a:t> = 8;</a:t>
            </a:r>
          </a:p>
          <a:p>
            <a:endParaRPr lang="en-US" sz="2400" dirty="0"/>
          </a:p>
          <a:p>
            <a:r>
              <a:rPr lang="en-US" sz="2400" dirty="0" err="1"/>
              <a:t>count_money</a:t>
            </a:r>
            <a:r>
              <a:rPr lang="en-US" sz="2400" dirty="0"/>
              <a:t> = </a:t>
            </a:r>
            <a:r>
              <a:rPr lang="en-US" sz="2400" dirty="0" err="1"/>
              <a:t>count_money</a:t>
            </a:r>
            <a:r>
              <a:rPr lang="en-US" sz="2400" dirty="0"/>
              <a:t> + 5;</a:t>
            </a:r>
          </a:p>
          <a:p>
            <a:r>
              <a:rPr lang="en-US" sz="2400" dirty="0" err="1"/>
              <a:t>count_money</a:t>
            </a:r>
            <a:r>
              <a:rPr lang="en-US" sz="2400" dirty="0"/>
              <a:t> += 5;</a:t>
            </a:r>
          </a:p>
          <a:p>
            <a:endParaRPr lang="en-US" sz="2400" dirty="0"/>
          </a:p>
          <a:p>
            <a:r>
              <a:rPr lang="en-US" sz="2400" dirty="0" err="1"/>
              <a:t>count_money</a:t>
            </a:r>
            <a:r>
              <a:rPr lang="en-US" sz="2400" dirty="0"/>
              <a:t> = </a:t>
            </a:r>
            <a:r>
              <a:rPr lang="en-US" sz="2400" dirty="0" err="1"/>
              <a:t>count_money</a:t>
            </a:r>
            <a:r>
              <a:rPr lang="en-US" sz="2400" dirty="0"/>
              <a:t> – 10;</a:t>
            </a:r>
          </a:p>
          <a:p>
            <a:r>
              <a:rPr lang="en-US" sz="2400" dirty="0" err="1"/>
              <a:t>count_money</a:t>
            </a:r>
            <a:r>
              <a:rPr lang="en-US" sz="2400" dirty="0"/>
              <a:t> -= 10;</a:t>
            </a:r>
          </a:p>
          <a:p>
            <a:endParaRPr lang="en-US" sz="2400" dirty="0"/>
          </a:p>
          <a:p>
            <a:r>
              <a:rPr lang="en-US" sz="2400" dirty="0"/>
              <a:t>delay(</a:t>
            </a:r>
            <a:r>
              <a:rPr lang="en-US" sz="2400" dirty="0" err="1"/>
              <a:t>count_money</a:t>
            </a:r>
            <a:r>
              <a:rPr lang="en-US" sz="2400" dirty="0"/>
              <a:t>*100);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BB607-9DEF-00A7-4A88-77C5E456BF24}"/>
              </a:ext>
            </a:extLst>
          </p:cNvPr>
          <p:cNvSpPr txBox="1"/>
          <p:nvPr/>
        </p:nvSpPr>
        <p:spPr>
          <a:xfrm>
            <a:off x="2997585" y="4716379"/>
            <a:ext cx="386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8</a:t>
            </a:r>
            <a:endParaRPr lang="ru-RU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DEF694-55E2-1669-F14F-598300089BD5}"/>
              </a:ext>
            </a:extLst>
          </p:cNvPr>
          <p:cNvSpPr txBox="1"/>
          <p:nvPr/>
        </p:nvSpPr>
        <p:spPr>
          <a:xfrm>
            <a:off x="2839451" y="4716380"/>
            <a:ext cx="71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13</a:t>
            </a:r>
            <a:endParaRPr lang="ru-RU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5571F-BCEF-8673-E46D-0C3AA433C2BE}"/>
              </a:ext>
            </a:extLst>
          </p:cNvPr>
          <p:cNvSpPr txBox="1"/>
          <p:nvPr/>
        </p:nvSpPr>
        <p:spPr>
          <a:xfrm>
            <a:off x="2964581" y="4716379"/>
            <a:ext cx="818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7812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uiExpand="1" build="p"/>
      <p:bldP spid="13" grpId="0"/>
      <p:bldP spid="13" grpId="1"/>
      <p:bldP spid="14" grpId="0"/>
      <p:bldP spid="14" grpId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F8B93-B1E6-190E-9C8B-C57AF402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Светофор с увеличивающимися задержками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81B450-99CD-D3D1-D1B8-A0ED05ED6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#define LED_RED 10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#define LED_GREEN 8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void setup()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(LED_RED, OUTPUT);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(LED_GREEN, OUTPUT);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int </a:t>
            </a:r>
            <a:r>
              <a:rPr lang="en-US" sz="1600" dirty="0" err="1"/>
              <a:t>delay_ms</a:t>
            </a:r>
            <a:r>
              <a:rPr lang="en-US" sz="1600" dirty="0"/>
              <a:t> = 100;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void loop()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(LED_GREEN, HIGH);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delay(</a:t>
            </a:r>
            <a:r>
              <a:rPr lang="en-US" sz="1600" dirty="0" err="1"/>
              <a:t>delay_ms</a:t>
            </a:r>
            <a:r>
              <a:rPr lang="en-US" sz="16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(LED_RED, HIGH);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delay(</a:t>
            </a:r>
            <a:r>
              <a:rPr lang="en-US" sz="1600" dirty="0" err="1"/>
              <a:t>delay_ms</a:t>
            </a:r>
            <a:r>
              <a:rPr lang="en-US" sz="16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(LED_GREEN, LOW);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delay(</a:t>
            </a:r>
            <a:r>
              <a:rPr lang="en-US" sz="1600" dirty="0" err="1"/>
              <a:t>delay_ms</a:t>
            </a:r>
            <a:r>
              <a:rPr lang="en-US" sz="16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(LED_RED, LOW);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delay_ms</a:t>
            </a:r>
            <a:r>
              <a:rPr lang="en-US" sz="1600" dirty="0"/>
              <a:t> += 100;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}</a:t>
            </a:r>
            <a:endParaRPr lang="ru-RU" sz="16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530A826A-BDF8-7C9A-980A-FC81E26728A7}"/>
                  </a:ext>
                </a:extLst>
              </p14:cNvPr>
              <p14:cNvContentPartPr/>
              <p14:nvPr/>
            </p14:nvContentPartPr>
            <p14:xfrm>
              <a:off x="5191200" y="1836880"/>
              <a:ext cx="360" cy="48297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530A826A-BDF8-7C9A-980A-FC81E26728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3560" y="1819240"/>
                <a:ext cx="36000" cy="48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B54C9DA-835B-9C52-8656-70564E17C567}"/>
                  </a:ext>
                </a:extLst>
              </p14:cNvPr>
              <p14:cNvContentPartPr/>
              <p14:nvPr/>
            </p14:nvContentPartPr>
            <p14:xfrm>
              <a:off x="5191200" y="1836880"/>
              <a:ext cx="360" cy="69840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B54C9DA-835B-9C52-8656-70564E17C5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560" y="1819240"/>
                <a:ext cx="3600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B16138B-52D2-678D-3D69-FE2314835DBB}"/>
                  </a:ext>
                </a:extLst>
              </p14:cNvPr>
              <p14:cNvContentPartPr/>
              <p14:nvPr/>
            </p14:nvContentPartPr>
            <p14:xfrm>
              <a:off x="5191200" y="1853800"/>
              <a:ext cx="360" cy="469512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B16138B-52D2-678D-3D69-FE2314835D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3560" y="1836160"/>
                <a:ext cx="36000" cy="47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569E8CE-BDF5-0560-ED18-5F3A4F9482DE}"/>
                  </a:ext>
                </a:extLst>
              </p14:cNvPr>
              <p14:cNvContentPartPr/>
              <p14:nvPr/>
            </p14:nvContentPartPr>
            <p14:xfrm>
              <a:off x="5191200" y="1862440"/>
              <a:ext cx="360" cy="506664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569E8CE-BDF5-0560-ED18-5F3A4F9482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3560" y="1844800"/>
                <a:ext cx="36000" cy="51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0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theme/theme1.xml><?xml version="1.0" encoding="utf-8"?>
<a:theme xmlns:a="http://schemas.openxmlformats.org/drawingml/2006/main" name="Вид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217</TotalTime>
  <Words>421</Words>
  <Application>Microsoft Office PowerPoint</Application>
  <PresentationFormat>Широкоэкранный</PresentationFormat>
  <Paragraphs>80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Schoolbook</vt:lpstr>
      <vt:lpstr>Wingdings 2</vt:lpstr>
      <vt:lpstr>Вид</vt:lpstr>
      <vt:lpstr>Arduino</vt:lpstr>
      <vt:lpstr>В чем отличие setup и loop?</vt:lpstr>
      <vt:lpstr>Как работает pinMode()?</vt:lpstr>
      <vt:lpstr>Как работает digitalWrite()?</vt:lpstr>
      <vt:lpstr>Напряжение, сопротивление, ток</vt:lpstr>
      <vt:lpstr>Cветофор</vt:lpstr>
      <vt:lpstr>Переменные</vt:lpstr>
      <vt:lpstr>Целочисленные переменные</vt:lpstr>
      <vt:lpstr>Светофор с увеличивающимися задержками</vt:lpstr>
      <vt:lpstr>Как работает электричество?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Шарафетдинов Дамир Ринатович</dc:creator>
  <cp:lastModifiedBy>Шарафетдинов Дамир Ринатович</cp:lastModifiedBy>
  <cp:revision>5</cp:revision>
  <dcterms:created xsi:type="dcterms:W3CDTF">2022-10-08T11:07:53Z</dcterms:created>
  <dcterms:modified xsi:type="dcterms:W3CDTF">2022-10-08T14:45:04Z</dcterms:modified>
</cp:coreProperties>
</file>